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0"/>
  </p:notesMasterIdLst>
  <p:sldIdLst>
    <p:sldId id="256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2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1/8/2021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rmAutofit/>
          </a:bodyPr>
          <a:lstStyle/>
          <a:p>
            <a:r>
              <a:rPr lang="en-US" dirty="0" smtClean="0"/>
              <a:t>Mark 1: 7-11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n-US" dirty="0" smtClean="0"/>
              <a:t>The Baptism of Jesus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6. Which oils are used in baptism?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133479"/>
              </p:ext>
            </p:extLst>
          </p:nvPr>
        </p:nvGraphicFramePr>
        <p:xfrm>
          <a:off x="2248131" y="2614968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91">
                  <a:extLst>
                    <a:ext uri="{9D8B030D-6E8A-4147-A177-3AD203B41FA5}">
                      <a16:colId xmlns:a16="http://schemas.microsoft.com/office/drawing/2014/main" val="1128169491"/>
                    </a:ext>
                  </a:extLst>
                </a:gridCol>
                <a:gridCol w="6834909">
                  <a:extLst>
                    <a:ext uri="{9D8B030D-6E8A-4147-A177-3AD203B41FA5}">
                      <a16:colId xmlns:a16="http://schemas.microsoft.com/office/drawing/2014/main" val="78586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400" dirty="0" smtClean="0"/>
                        <a:t>Catechumens and Chrism</a:t>
                      </a:r>
                      <a:endParaRPr lang="en-GB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B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400" dirty="0" smtClean="0"/>
                        <a:t>Chrism and Oil of the Infirm</a:t>
                      </a:r>
                      <a:endParaRPr lang="en-GB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C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400" dirty="0" smtClean="0"/>
                        <a:t>Catechumens and</a:t>
                      </a:r>
                      <a:r>
                        <a:rPr lang="en-GB" sz="4400" baseline="0" dirty="0" smtClean="0"/>
                        <a:t> balsam</a:t>
                      </a:r>
                      <a:endParaRPr lang="en-GB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9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73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7. Who helps the baptised person?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225361"/>
              </p:ext>
            </p:extLst>
          </p:nvPr>
        </p:nvGraphicFramePr>
        <p:xfrm>
          <a:off x="2248131" y="2614968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91">
                  <a:extLst>
                    <a:ext uri="{9D8B030D-6E8A-4147-A177-3AD203B41FA5}">
                      <a16:colId xmlns:a16="http://schemas.microsoft.com/office/drawing/2014/main" val="1128169491"/>
                    </a:ext>
                  </a:extLst>
                </a:gridCol>
                <a:gridCol w="6834909">
                  <a:extLst>
                    <a:ext uri="{9D8B030D-6E8A-4147-A177-3AD203B41FA5}">
                      <a16:colId xmlns:a16="http://schemas.microsoft.com/office/drawing/2014/main" val="78586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err="1" smtClean="0"/>
                        <a:t>Goodparents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B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err="1" smtClean="0"/>
                        <a:t>Goldparents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C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Godparents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9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780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8. What is given to the baptised person?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288979"/>
              </p:ext>
            </p:extLst>
          </p:nvPr>
        </p:nvGraphicFramePr>
        <p:xfrm>
          <a:off x="2248131" y="2614968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91">
                  <a:extLst>
                    <a:ext uri="{9D8B030D-6E8A-4147-A177-3AD203B41FA5}">
                      <a16:colId xmlns:a16="http://schemas.microsoft.com/office/drawing/2014/main" val="1128169491"/>
                    </a:ext>
                  </a:extLst>
                </a:gridCol>
                <a:gridCol w="6834909">
                  <a:extLst>
                    <a:ext uri="{9D8B030D-6E8A-4147-A177-3AD203B41FA5}">
                      <a16:colId xmlns:a16="http://schemas.microsoft.com/office/drawing/2014/main" val="78586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 shell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B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 candle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C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Holy Water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9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41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Beattitudes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351" t="18739" r="18176" b="30451"/>
          <a:stretch/>
        </p:blipFill>
        <p:spPr>
          <a:xfrm>
            <a:off x="1317024" y="1587493"/>
            <a:ext cx="9557951" cy="49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Prayer for Faith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Father God</a:t>
            </a:r>
          </a:p>
          <a:p>
            <a:pPr marL="0" indent="0">
              <a:buNone/>
            </a:pPr>
            <a:r>
              <a:rPr lang="en-GB" dirty="0" smtClean="0"/>
              <a:t>Help us to remember the grace you gave us in Baptism.</a:t>
            </a:r>
          </a:p>
          <a:p>
            <a:pPr marL="0" indent="0">
              <a:buNone/>
            </a:pPr>
            <a:r>
              <a:rPr lang="en-GB" dirty="0" smtClean="0"/>
              <a:t>Help us to be strong:</a:t>
            </a:r>
          </a:p>
          <a:p>
            <a:pPr marL="0" indent="0">
              <a:buNone/>
            </a:pPr>
            <a:r>
              <a:rPr lang="en-GB" dirty="0" smtClean="0"/>
              <a:t>Standing up for what is right;</a:t>
            </a:r>
          </a:p>
          <a:p>
            <a:pPr marL="0" indent="0">
              <a:buNone/>
            </a:pPr>
            <a:r>
              <a:rPr lang="en-GB" dirty="0" smtClean="0"/>
              <a:t>Telling the Truth;</a:t>
            </a:r>
          </a:p>
          <a:p>
            <a:pPr marL="0" indent="0">
              <a:buNone/>
            </a:pPr>
            <a:r>
              <a:rPr lang="en-GB" dirty="0" smtClean="0"/>
              <a:t>Living in Your light.</a:t>
            </a:r>
          </a:p>
          <a:p>
            <a:pPr marL="0" indent="0">
              <a:buNone/>
            </a:pPr>
            <a:r>
              <a:rPr lang="en-GB" dirty="0" smtClean="0"/>
              <a:t>In the Name of Jesus,</a:t>
            </a:r>
          </a:p>
          <a:p>
            <a:pPr marL="0" indent="0">
              <a:buNone/>
            </a:pPr>
            <a:r>
              <a:rPr lang="en-GB" dirty="0" smtClean="0"/>
              <a:t>Amen.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5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tt Redman - 10,000 Reasons (Bless the Lor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683" y="234834"/>
            <a:ext cx="10934008" cy="61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Sign of the Cross</a:t>
            </a:r>
            <a:endParaRPr lang="en-GB" dirty="0"/>
          </a:p>
        </p:txBody>
      </p:sp>
      <p:pic>
        <p:nvPicPr>
          <p:cNvPr id="1026" name="Picture 2" descr="Free Photo | Man praying on the bible in the light candles selective foc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97" y="1403465"/>
            <a:ext cx="7888605" cy="52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36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 reading from the Holy Gospel according to St Mark; </a:t>
            </a:r>
            <a:r>
              <a:rPr lang="en-GB" i="1" dirty="0" smtClean="0"/>
              <a:t>Glory to You, Lord!</a:t>
            </a:r>
            <a:endParaRPr lang="en-GB" dirty="0"/>
          </a:p>
        </p:txBody>
      </p:sp>
      <p:pic>
        <p:nvPicPr>
          <p:cNvPr id="2050" name="Picture 2" descr="Video: The special symbolism behind the place where Jesus Christ was  baptized | Book of Mormon Cent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57" y="1970809"/>
            <a:ext cx="7184317" cy="444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223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much do you know about the Sacrament of Baptism?</a:t>
            </a:r>
            <a:endParaRPr lang="en-GB" dirty="0"/>
          </a:p>
        </p:txBody>
      </p:sp>
      <p:pic>
        <p:nvPicPr>
          <p:cNvPr id="3074" name="Picture 2" descr="Quiz – Whixley Village Web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92" y="1690688"/>
            <a:ext cx="7524815" cy="50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4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1.Which liquid is used to baptise someone?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814194"/>
              </p:ext>
            </p:extLst>
          </p:nvPr>
        </p:nvGraphicFramePr>
        <p:xfrm>
          <a:off x="2248131" y="2614968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91">
                  <a:extLst>
                    <a:ext uri="{9D8B030D-6E8A-4147-A177-3AD203B41FA5}">
                      <a16:colId xmlns:a16="http://schemas.microsoft.com/office/drawing/2014/main" val="1128169491"/>
                    </a:ext>
                  </a:extLst>
                </a:gridCol>
                <a:gridCol w="6834909">
                  <a:extLst>
                    <a:ext uri="{9D8B030D-6E8A-4147-A177-3AD203B41FA5}">
                      <a16:colId xmlns:a16="http://schemas.microsoft.com/office/drawing/2014/main" val="78586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Wine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B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Water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C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Honey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9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05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 In which river was Jesus baptised?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36125"/>
              </p:ext>
            </p:extLst>
          </p:nvPr>
        </p:nvGraphicFramePr>
        <p:xfrm>
          <a:off x="2248131" y="2614968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91">
                  <a:extLst>
                    <a:ext uri="{9D8B030D-6E8A-4147-A177-3AD203B41FA5}">
                      <a16:colId xmlns:a16="http://schemas.microsoft.com/office/drawing/2014/main" val="1128169491"/>
                    </a:ext>
                  </a:extLst>
                </a:gridCol>
                <a:gridCol w="6834909">
                  <a:extLst>
                    <a:ext uri="{9D8B030D-6E8A-4147-A177-3AD203B41FA5}">
                      <a16:colId xmlns:a16="http://schemas.microsoft.com/office/drawing/2014/main" val="78586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Nile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B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Amazon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C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Jordan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9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95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 Who baptised Jesus?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985688"/>
              </p:ext>
            </p:extLst>
          </p:nvPr>
        </p:nvGraphicFramePr>
        <p:xfrm>
          <a:off x="2248131" y="2614968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91">
                  <a:extLst>
                    <a:ext uri="{9D8B030D-6E8A-4147-A177-3AD203B41FA5}">
                      <a16:colId xmlns:a16="http://schemas.microsoft.com/office/drawing/2014/main" val="1128169491"/>
                    </a:ext>
                  </a:extLst>
                </a:gridCol>
                <a:gridCol w="6834909">
                  <a:extLst>
                    <a:ext uri="{9D8B030D-6E8A-4147-A177-3AD203B41FA5}">
                      <a16:colId xmlns:a16="http://schemas.microsoft.com/office/drawing/2014/main" val="78586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John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B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Peter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C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Paul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9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14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4. What was heard when Jesus was baptised?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304004"/>
              </p:ext>
            </p:extLst>
          </p:nvPr>
        </p:nvGraphicFramePr>
        <p:xfrm>
          <a:off x="2248131" y="2614968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91">
                  <a:extLst>
                    <a:ext uri="{9D8B030D-6E8A-4147-A177-3AD203B41FA5}">
                      <a16:colId xmlns:a16="http://schemas.microsoft.com/office/drawing/2014/main" val="1128169491"/>
                    </a:ext>
                  </a:extLst>
                </a:gridCol>
                <a:gridCol w="6834909">
                  <a:extLst>
                    <a:ext uri="{9D8B030D-6E8A-4147-A177-3AD203B41FA5}">
                      <a16:colId xmlns:a16="http://schemas.microsoft.com/office/drawing/2014/main" val="78586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God’s voice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B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Thunder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C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Rushing wind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9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64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 How did the Holy Spirit appear?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199318"/>
              </p:ext>
            </p:extLst>
          </p:nvPr>
        </p:nvGraphicFramePr>
        <p:xfrm>
          <a:off x="2248131" y="2614968"/>
          <a:ext cx="8128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91">
                  <a:extLst>
                    <a:ext uri="{9D8B030D-6E8A-4147-A177-3AD203B41FA5}">
                      <a16:colId xmlns:a16="http://schemas.microsoft.com/office/drawing/2014/main" val="1128169491"/>
                    </a:ext>
                  </a:extLst>
                </a:gridCol>
                <a:gridCol w="6834909">
                  <a:extLst>
                    <a:ext uri="{9D8B030D-6E8A-4147-A177-3AD203B41FA5}">
                      <a16:colId xmlns:a16="http://schemas.microsoft.com/office/drawing/2014/main" val="78586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As holy fire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B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As a lion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C</a:t>
                      </a:r>
                      <a:endParaRPr lang="en-GB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200" dirty="0" smtClean="0"/>
                        <a:t>As a dove</a:t>
                      </a:r>
                      <a:endParaRPr lang="en-GB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9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28468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F23494-F630-4E01-81EA-AA2F2975971E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0</TotalTime>
  <Words>228</Words>
  <Application>Microsoft Office PowerPoint</Application>
  <PresentationFormat>Widescreen</PresentationFormat>
  <Paragraphs>71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Depth</vt:lpstr>
      <vt:lpstr>The Baptism of Jesus</vt:lpstr>
      <vt:lpstr>The Sign of the Cross</vt:lpstr>
      <vt:lpstr>A reading from the Holy Gospel according to St Mark; Glory to You, Lord!</vt:lpstr>
      <vt:lpstr>How much do you know about the Sacrament of Baptism?</vt:lpstr>
      <vt:lpstr>1.Which liquid is used to baptise someone? </vt:lpstr>
      <vt:lpstr>2. In which river was Jesus baptised?</vt:lpstr>
      <vt:lpstr>3. Who baptised Jesus?</vt:lpstr>
      <vt:lpstr>4. What was heard when Jesus was baptised?</vt:lpstr>
      <vt:lpstr>5. How did the Holy Spirit appear?</vt:lpstr>
      <vt:lpstr>6. Which oils are used in baptism?</vt:lpstr>
      <vt:lpstr>7. Who helps the baptised person?</vt:lpstr>
      <vt:lpstr>8. What is given to the baptised person?</vt:lpstr>
      <vt:lpstr>The Beattitudes</vt:lpstr>
      <vt:lpstr>A Prayer for Faith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2021-01-08T09:09:11Z</dcterms:created>
  <dcterms:modified xsi:type="dcterms:W3CDTF">2021-01-08T09:38:01Z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